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79" r:id="rId5"/>
    <p:sldId id="259" r:id="rId6"/>
    <p:sldId id="260" r:id="rId7"/>
    <p:sldId id="261" r:id="rId8"/>
    <p:sldId id="262" r:id="rId9"/>
    <p:sldId id="263" r:id="rId10"/>
    <p:sldId id="264" r:id="rId11"/>
    <p:sldId id="265" r:id="rId12"/>
    <p:sldId id="266" r:id="rId13"/>
    <p:sldId id="267" r:id="rId14"/>
    <p:sldId id="268" r:id="rId15"/>
    <p:sldId id="269" r:id="rId16"/>
    <p:sldId id="289" r:id="rId17"/>
    <p:sldId id="270" r:id="rId18"/>
    <p:sldId id="271" r:id="rId19"/>
    <p:sldId id="272" r:id="rId20"/>
    <p:sldId id="278" r:id="rId21"/>
    <p:sldId id="273" r:id="rId22"/>
    <p:sldId id="274" r:id="rId23"/>
    <p:sldId id="277" r:id="rId24"/>
    <p:sldId id="275" r:id="rId25"/>
    <p:sldId id="276" r:id="rId26"/>
    <p:sldId id="280" r:id="rId27"/>
    <p:sldId id="281" r:id="rId28"/>
    <p:sldId id="290" r:id="rId29"/>
    <p:sldId id="282" r:id="rId30"/>
    <p:sldId id="283" r:id="rId31"/>
    <p:sldId id="284" r:id="rId32"/>
    <p:sldId id="285" r:id="rId33"/>
    <p:sldId id="286" r:id="rId34"/>
    <p:sldId id="287"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7/24/2018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a:solidFill>
                  <a:srgbClr val="FFFF00"/>
                </a:solidFill>
              </a:rPr>
              <a:t>PATRONES DE DISEÑO, PRINCIPIOS SOLID Y ANTIPATRONES</a:t>
            </a:r>
          </a:p>
        </p:txBody>
      </p:sp>
      <p:sp>
        <p:nvSpPr>
          <p:cNvPr id="3" name="Subtítulo 2"/>
          <p:cNvSpPr>
            <a:spLocks noGrp="1"/>
          </p:cNvSpPr>
          <p:nvPr>
            <p:ph type="subTitle" idx="1"/>
          </p:nvPr>
        </p:nvSpPr>
        <p:spPr/>
        <p:txBody>
          <a:bodyPr/>
          <a:lstStyle/>
          <a:p>
            <a:r>
              <a:rPr lang="es-AR" dirty="0">
                <a:solidFill>
                  <a:schemeClr val="tx1"/>
                </a:solidFill>
              </a:rPr>
              <a:t>Técnicas para mejorar el diseño y el desarrollo de software</a:t>
            </a:r>
          </a:p>
        </p:txBody>
      </p:sp>
    </p:spTree>
    <p:extLst>
      <p:ext uri="{BB962C8B-B14F-4D97-AF65-F5344CB8AC3E}">
        <p14:creationId xmlns:p14="http://schemas.microsoft.com/office/powerpoint/2010/main" val="329868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Factory </a:t>
            </a:r>
            <a:r>
              <a:rPr lang="es-MX" sz="2000" b="1" dirty="0" err="1">
                <a:solidFill>
                  <a:schemeClr val="tx1">
                    <a:lumMod val="95000"/>
                  </a:schemeClr>
                </a:solidFill>
              </a:rPr>
              <a:t>Method</a:t>
            </a:r>
            <a:r>
              <a:rPr lang="es-MX" sz="2000" dirty="0">
                <a:solidFill>
                  <a:schemeClr val="tx1">
                    <a:lumMod val="95000"/>
                  </a:schemeClr>
                </a:solidFill>
              </a:rPr>
              <a:t> normalmente lo suelo usar para solucionar el problema que se presenta cuando tenemos que crear la instancia de un objeto pero a priori no sabemos aún que tipo de objeto tiene que ser, generalmente, porque depende de alguna opción que seleccione el usuario en la aplicación o porque depende de una configuración que se hace en tiempo de despliegue de la aplicación.</a:t>
            </a:r>
          </a:p>
          <a:p>
            <a:r>
              <a:rPr lang="es-AR" sz="2000" b="1" dirty="0">
                <a:solidFill>
                  <a:schemeClr val="tx1">
                    <a:lumMod val="95000"/>
                  </a:schemeClr>
                </a:solidFill>
              </a:rPr>
              <a:t>Problema</a:t>
            </a:r>
            <a:endParaRPr lang="es-AR" sz="2000" dirty="0">
              <a:solidFill>
                <a:schemeClr val="tx1">
                  <a:lumMod val="95000"/>
                </a:schemeClr>
              </a:solidFill>
            </a:endParaRPr>
          </a:p>
          <a:p>
            <a:r>
              <a:rPr lang="es-AR" sz="2000" dirty="0">
                <a:solidFill>
                  <a:schemeClr val="tx1">
                    <a:lumMod val="95000"/>
                  </a:schemeClr>
                </a:solidFill>
              </a:rPr>
              <a:t>Se necesita instanciar un objeto pero se desconoce cual concretamente.</a:t>
            </a:r>
          </a:p>
          <a:p>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sz="2000" dirty="0">
                <a:solidFill>
                  <a:schemeClr val="tx1">
                    <a:lumMod val="95000"/>
                  </a:schemeClr>
                </a:solidFill>
              </a:rPr>
              <a:t>Delegar la creación de un objeto complejo a una clase que permita la creación mediante algún parámetro de configuración.</a:t>
            </a:r>
          </a:p>
          <a:p>
            <a:endParaRPr lang="es-AR" dirty="0">
              <a:solidFill>
                <a:schemeClr val="tx1">
                  <a:lumMod val="85000"/>
                </a:schemeClr>
              </a:solidFill>
            </a:endParaRPr>
          </a:p>
        </p:txBody>
      </p:sp>
      <p:sp>
        <p:nvSpPr>
          <p:cNvPr id="5" name="Título 1"/>
          <p:cNvSpPr>
            <a:spLocks noGrp="1"/>
          </p:cNvSpPr>
          <p:nvPr>
            <p:ph type="title"/>
          </p:nvPr>
        </p:nvSpPr>
        <p:spPr>
          <a:xfrm>
            <a:off x="0" y="0"/>
            <a:ext cx="12191999" cy="987827"/>
          </a:xfrm>
        </p:spPr>
        <p:txBody>
          <a:bodyPr/>
          <a:lstStyle/>
          <a:p>
            <a:pPr algn="ctr"/>
            <a:r>
              <a:rPr lang="es-AR" b="1" dirty="0">
                <a:solidFill>
                  <a:srgbClr val="FFFF00"/>
                </a:solidFill>
              </a:rPr>
              <a:t>FACTORY METHOD</a:t>
            </a:r>
          </a:p>
        </p:txBody>
      </p:sp>
    </p:spTree>
    <p:extLst>
      <p:ext uri="{BB962C8B-B14F-4D97-AF65-F5344CB8AC3E}">
        <p14:creationId xmlns:p14="http://schemas.microsoft.com/office/powerpoint/2010/main" val="343538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4" y="896606"/>
            <a:ext cx="11491230" cy="11435067"/>
          </a:xfrm>
        </p:spPr>
        <p:txBody>
          <a:bodyPr>
            <a:normAutofit/>
          </a:bodyPr>
          <a:lstStyle/>
          <a:p>
            <a:r>
              <a:rPr lang="es-MX" sz="2000" dirty="0">
                <a:solidFill>
                  <a:schemeClr val="tx1">
                    <a:lumMod val="95000"/>
                  </a:schemeClr>
                </a:solidFill>
              </a:rPr>
              <a:t>Aplicaciones y diagrama</a:t>
            </a:r>
          </a:p>
          <a:p>
            <a:pPr marL="342900" indent="-342900">
              <a:buFont typeface="Arial" panose="020B0604020202020204" pitchFamily="34" charset="0"/>
              <a:buChar char="•"/>
            </a:pPr>
            <a:r>
              <a:rPr lang="es-AR" sz="2000" dirty="0">
                <a:solidFill>
                  <a:schemeClr val="tx1">
                    <a:lumMod val="95000"/>
                  </a:schemeClr>
                </a:solidFill>
              </a:rPr>
              <a:t>En un sistema de facturación instanciar la clase controladora de una impresora fiscal, la cual el usuario configura y selecciona en tiempo de ejecución.</a:t>
            </a:r>
          </a:p>
          <a:p>
            <a:pPr marL="342900" indent="-342900">
              <a:buFont typeface="Arial" panose="020B0604020202020204" pitchFamily="34" charset="0"/>
              <a:buChar char="•"/>
            </a:pPr>
            <a:endParaRPr lang="es-AR" sz="2000" dirty="0">
              <a:solidFill>
                <a:schemeClr val="tx1">
                  <a:lumMod val="95000"/>
                </a:schemeClr>
              </a:solidFill>
            </a:endParaRPr>
          </a:p>
          <a:p>
            <a:pPr marL="342900" indent="-342900">
              <a:buFont typeface="Arial" panose="020B0604020202020204" pitchFamily="34" charset="0"/>
              <a:buChar char="•"/>
            </a:pPr>
            <a:endParaRPr lang="es-AR" sz="2000" dirty="0">
              <a:solidFill>
                <a:schemeClr val="tx1">
                  <a:lumMod val="95000"/>
                </a:schemeClr>
              </a:solidFill>
            </a:endParaRP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a:solidFill>
                  <a:srgbClr val="FFFF00"/>
                </a:solidFill>
              </a:rPr>
              <a:t>FACTORY METHOD</a:t>
            </a:r>
            <a:endParaRPr lang="es-AR" b="1" dirty="0">
              <a:solidFill>
                <a:srgbClr val="FFFF00"/>
              </a:solidFill>
            </a:endParaRPr>
          </a:p>
        </p:txBody>
      </p:sp>
      <p:pic>
        <p:nvPicPr>
          <p:cNvPr id="5" name="Picture 4" descr="Resultado de imagen para Factory method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54" y="2875952"/>
            <a:ext cx="10409547" cy="2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4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Prototype</a:t>
            </a:r>
            <a:r>
              <a:rPr lang="es-MX" sz="2000" b="1" dirty="0">
                <a:solidFill>
                  <a:schemeClr val="tx1">
                    <a:lumMod val="95000"/>
                  </a:schemeClr>
                </a:solidFill>
              </a:rPr>
              <a:t> </a:t>
            </a:r>
            <a:r>
              <a:rPr lang="es-MX" sz="2000" dirty="0">
                <a:solidFill>
                  <a:schemeClr val="tx1">
                    <a:lumMod val="95000"/>
                  </a:schemeClr>
                </a:solidFill>
              </a:rPr>
              <a:t> suele utilizarse en algunos casos en el que el coste de crear un objeto nuevo desde 0 es muy elevado, y más aún si luego hay que establecer una gran colección de atributos. En éste contexto sería más conveniente clonar un objeto predeterminado que actúe de prototipo y modificar los valores necesarios para que se ajuste a su nuevo propósito.</a:t>
            </a:r>
          </a:p>
          <a:p>
            <a:r>
              <a:rPr lang="es-AR" sz="2000" b="1" dirty="0">
                <a:solidFill>
                  <a:schemeClr val="tx1">
                    <a:lumMod val="95000"/>
                  </a:schemeClr>
                </a:solidFill>
              </a:rPr>
              <a:t>Problema</a:t>
            </a:r>
          </a:p>
          <a:p>
            <a:r>
              <a:rPr lang="es-MX" dirty="0">
                <a:solidFill>
                  <a:schemeClr val="tx1"/>
                </a:solidFill>
              </a:rPr>
              <a:t>La creación de nuevos objetos acarrea un coste computacional </a:t>
            </a:r>
          </a:p>
          <a:p>
            <a:r>
              <a:rPr lang="es-MX" dirty="0">
                <a:solidFill>
                  <a:schemeClr val="tx1"/>
                </a:solidFill>
              </a:rPr>
              <a:t>elevado..</a:t>
            </a:r>
          </a:p>
          <a:p>
            <a:r>
              <a:rPr lang="es-MX" dirty="0">
                <a:solidFill>
                  <a:schemeClr val="tx1"/>
                </a:solidFill>
              </a:rPr>
              <a:t>Los objetos a crear tienen o suelen tener atributos que repiten su valor.</a:t>
            </a:r>
          </a:p>
          <a:p>
            <a:endParaRPr lang="es-MX" sz="2000" b="1"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Definir una interfaz que expone el método necesario para realizar la clonación del objeto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PROTOTYPE</a:t>
            </a:r>
          </a:p>
        </p:txBody>
      </p:sp>
      <p:pic>
        <p:nvPicPr>
          <p:cNvPr id="12290" name="Picture 2" descr="Resultado de imagen para clonned she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509" y="2468880"/>
            <a:ext cx="4005490" cy="220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Carga masiva de entidades para </a:t>
            </a:r>
            <a:r>
              <a:rPr lang="es-AR" sz="2000" dirty="0" err="1">
                <a:solidFill>
                  <a:schemeClr val="tx1">
                    <a:lumMod val="95000"/>
                  </a:schemeClr>
                </a:solidFill>
              </a:rPr>
              <a:t>testing</a:t>
            </a:r>
            <a:r>
              <a:rPr lang="es-AR" sz="2000" dirty="0">
                <a:solidFill>
                  <a:schemeClr val="tx1">
                    <a:lumMod val="95000"/>
                  </a:schemeClr>
                </a:solidFill>
              </a:rPr>
              <a:t> (solo varían algunos datos), funciones de repetición de compras en sistemas de ventas,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PROTOTYPE</a:t>
            </a:r>
          </a:p>
        </p:txBody>
      </p:sp>
      <p:pic>
        <p:nvPicPr>
          <p:cNvPr id="1028" name="Picture 4" descr="Resultado de imagen para prototyp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58" y="2044931"/>
            <a:ext cx="10872628" cy="433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66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Singleton</a:t>
            </a:r>
            <a:r>
              <a:rPr lang="es-MX" sz="2000" dirty="0">
                <a:solidFill>
                  <a:schemeClr val="tx1">
                    <a:lumMod val="95000"/>
                  </a:schemeClr>
                </a:solidFill>
              </a:rPr>
              <a:t> garantiza que una clase sólo tenga una instancia y proporciona un punto de acceso global a ésta instancia.</a:t>
            </a:r>
          </a:p>
          <a:p>
            <a:endParaRPr lang="es-AR" sz="2000" b="1" dirty="0">
              <a:solidFill>
                <a:schemeClr val="tx1">
                  <a:lumMod val="95000"/>
                </a:schemeClr>
              </a:solidFill>
            </a:endParaRPr>
          </a:p>
          <a:p>
            <a:r>
              <a:rPr lang="es-AR" sz="2000" b="1" dirty="0">
                <a:solidFill>
                  <a:schemeClr val="tx1">
                    <a:lumMod val="95000"/>
                  </a:schemeClr>
                </a:solidFill>
              </a:rPr>
              <a:t>Problema</a:t>
            </a:r>
          </a:p>
          <a:p>
            <a:r>
              <a:rPr lang="es-MX" sz="2000" dirty="0">
                <a:solidFill>
                  <a:schemeClr val="tx1">
                    <a:lumMod val="95000"/>
                  </a:schemeClr>
                </a:solidFill>
              </a:rPr>
              <a:t>Varios clientes distintos precisan referenciar a un mismo elemento y queremos asegurarnos de que no hay más de una instancia de ese elemento.</a:t>
            </a:r>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AR" dirty="0">
                <a:solidFill>
                  <a:schemeClr val="tx1">
                    <a:lumMod val="85000"/>
                  </a:schemeClr>
                </a:solidFill>
              </a:rPr>
              <a:t>Centralizar la creación u obtención de la instancia en </a:t>
            </a:r>
          </a:p>
          <a:p>
            <a:r>
              <a:rPr lang="es-AR" dirty="0">
                <a:solidFill>
                  <a:schemeClr val="tx1">
                    <a:lumMod val="85000"/>
                  </a:schemeClr>
                </a:solidFill>
              </a:rPr>
              <a:t>un método unificado.</a:t>
            </a: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SINGLETON</a:t>
            </a:r>
          </a:p>
        </p:txBody>
      </p:sp>
      <p:pic>
        <p:nvPicPr>
          <p:cNvPr id="19458" name="Picture 2" descr="Resultado de imagen para singleto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565" y="3412375"/>
            <a:ext cx="4194862" cy="307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Clases controladoras de hardware, conexiones a bases de datos, clases de servicio, etc</a:t>
            </a:r>
            <a:r>
              <a:rPr lang="es-AR" sz="2000" u="sng" dirty="0">
                <a:solidFill>
                  <a:schemeClr val="tx1">
                    <a:lumMod val="95000"/>
                  </a:schemeClr>
                </a:solidFill>
              </a:rPr>
              <a:t>...</a:t>
            </a:r>
          </a:p>
        </p:txBody>
      </p:sp>
      <p:pic>
        <p:nvPicPr>
          <p:cNvPr id="6146" name="Picture 2" descr="Resultado de imagen para sing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28" y="1817714"/>
            <a:ext cx="6760866" cy="365087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SINGLETON</a:t>
            </a:r>
          </a:p>
        </p:txBody>
      </p:sp>
    </p:spTree>
    <p:extLst>
      <p:ext uri="{BB962C8B-B14F-4D97-AF65-F5344CB8AC3E}">
        <p14:creationId xmlns:p14="http://schemas.microsoft.com/office/powerpoint/2010/main" val="4276899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55069" y="1393763"/>
            <a:ext cx="11881860" cy="3419306"/>
          </a:xfrm>
        </p:spPr>
        <p:txBody>
          <a:bodyPr>
            <a:noAutofit/>
          </a:bodyPr>
          <a:lstStyle/>
          <a:p>
            <a:r>
              <a:rPr lang="es-MX" sz="2400" b="1" dirty="0">
                <a:solidFill>
                  <a:schemeClr val="tx1"/>
                </a:solidFill>
              </a:rPr>
              <a:t>Factory </a:t>
            </a:r>
            <a:r>
              <a:rPr lang="es-MX" sz="2400" b="1" dirty="0" err="1">
                <a:solidFill>
                  <a:schemeClr val="tx1"/>
                </a:solidFill>
              </a:rPr>
              <a:t>method</a:t>
            </a:r>
            <a:r>
              <a:rPr lang="es-MX" sz="2400" b="1" dirty="0">
                <a:solidFill>
                  <a:schemeClr val="tx1"/>
                </a:solidFill>
              </a:rPr>
              <a:t> </a:t>
            </a:r>
            <a:r>
              <a:rPr lang="es-MX" sz="2400" dirty="0">
                <a:solidFill>
                  <a:schemeClr val="tx1"/>
                </a:solidFill>
              </a:rPr>
              <a:t>define una interfaz para crear objetos pero deja que sean las subclases las que deciden qué clases instanciar</a:t>
            </a:r>
            <a:r>
              <a:rPr lang="es-MX" dirty="0"/>
              <a:t>.</a:t>
            </a:r>
            <a:r>
              <a:rPr lang="es-MX" sz="2400" dirty="0">
                <a:solidFill>
                  <a:schemeClr val="tx1"/>
                </a:solidFill>
              </a:rPr>
              <a:t>. En el caso de </a:t>
            </a:r>
            <a:r>
              <a:rPr lang="es-MX" sz="2400" b="1" dirty="0" err="1">
                <a:solidFill>
                  <a:schemeClr val="tx1"/>
                </a:solidFill>
              </a:rPr>
              <a:t>Abstract</a:t>
            </a:r>
            <a:r>
              <a:rPr lang="es-MX" sz="2400" b="1" dirty="0">
                <a:solidFill>
                  <a:schemeClr val="tx1"/>
                </a:solidFill>
              </a:rPr>
              <a:t> Factory</a:t>
            </a:r>
            <a:r>
              <a:rPr lang="es-MX" sz="2400" dirty="0">
                <a:solidFill>
                  <a:schemeClr val="tx1"/>
                </a:solidFill>
              </a:rPr>
              <a:t>, el cliente usa los métodos de la fábrica para crear sus propios objetos. En el caso del </a:t>
            </a:r>
            <a:r>
              <a:rPr lang="es-MX" sz="2400" b="1" dirty="0" err="1">
                <a:solidFill>
                  <a:schemeClr val="tx1"/>
                </a:solidFill>
              </a:rPr>
              <a:t>Builder</a:t>
            </a:r>
            <a:r>
              <a:rPr lang="es-MX" sz="2400" dirty="0">
                <a:solidFill>
                  <a:schemeClr val="tx1"/>
                </a:solidFill>
              </a:rPr>
              <a:t>, se instruye a la clase de Constructor sobre cómo crear el objeto y luego se lo solicita, pero la forma en que se ensambla la clase depende de la clase del Constructor, este detalle marca la diferencia entre los últimos dos patrones.</a:t>
            </a:r>
            <a:endParaRPr lang="es-AR" sz="2400" dirty="0">
              <a:solidFill>
                <a:schemeClr val="tx1"/>
              </a:solidFill>
            </a:endParaRPr>
          </a:p>
        </p:txBody>
      </p:sp>
      <p:sp>
        <p:nvSpPr>
          <p:cNvPr id="4" name="Título 1"/>
          <p:cNvSpPr txBox="1">
            <a:spLocks/>
          </p:cNvSpPr>
          <p:nvPr/>
        </p:nvSpPr>
        <p:spPr>
          <a:xfrm>
            <a:off x="0" y="0"/>
            <a:ext cx="12191999" cy="987827"/>
          </a:xfrm>
          <a:prstGeom prst="rect">
            <a:avLst/>
          </a:prstGeom>
          <a:effectLst/>
        </p:spPr>
        <p:txBody>
          <a:bodyPr vert="horz" lIns="91440" tIns="45720" rIns="91440" bIns="45720" rtlCol="0" anchor="b">
            <a:normAutofit fontScale="92500" lnSpcReduction="20000"/>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DESAMBIGUACIÓN FACTORY METHOD; ABSTRACT FACTORY Y BUILDER</a:t>
            </a:r>
          </a:p>
        </p:txBody>
      </p:sp>
      <p:pic>
        <p:nvPicPr>
          <p:cNvPr id="20484" name="Picture 4"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743495"/>
            <a:ext cx="3048001"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9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2"/>
          <p:cNvSpPr txBox="1">
            <a:spLocks/>
          </p:cNvSpPr>
          <p:nvPr/>
        </p:nvSpPr>
        <p:spPr>
          <a:xfrm>
            <a:off x="243638" y="473825"/>
            <a:ext cx="3832603" cy="546561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Adapter</a:t>
            </a:r>
          </a:p>
          <a:p>
            <a:pPr marL="342900" indent="-342900">
              <a:buFont typeface="Arial" panose="020B0604020202020204" pitchFamily="34" charset="0"/>
              <a:buChar char="•"/>
            </a:pPr>
            <a:r>
              <a:rPr lang="en-US" sz="3200" dirty="0">
                <a:solidFill>
                  <a:schemeClr val="tx1"/>
                </a:solidFill>
              </a:rPr>
              <a:t>Bridge</a:t>
            </a:r>
          </a:p>
          <a:p>
            <a:pPr marL="342900" indent="-342900">
              <a:buFont typeface="Arial" panose="020B0604020202020204" pitchFamily="34" charset="0"/>
              <a:buChar char="•"/>
            </a:pPr>
            <a:r>
              <a:rPr lang="en-US" sz="3200" dirty="0">
                <a:solidFill>
                  <a:schemeClr val="tx1"/>
                </a:solidFill>
              </a:rPr>
              <a:t>Composite</a:t>
            </a:r>
          </a:p>
          <a:p>
            <a:pPr marL="342900" indent="-342900">
              <a:buFont typeface="Arial" panose="020B0604020202020204" pitchFamily="34" charset="0"/>
              <a:buChar char="•"/>
            </a:pPr>
            <a:r>
              <a:rPr lang="en-US" sz="3200" dirty="0">
                <a:solidFill>
                  <a:schemeClr val="tx1"/>
                </a:solidFill>
              </a:rPr>
              <a:t>Decorator</a:t>
            </a:r>
          </a:p>
          <a:p>
            <a:endParaRPr lang="es-AR" sz="3200" dirty="0">
              <a:solidFill>
                <a:schemeClr val="tx1"/>
              </a:solidFill>
            </a:endParaRPr>
          </a:p>
        </p:txBody>
      </p:sp>
      <p:sp>
        <p:nvSpPr>
          <p:cNvPr id="12" name="Marcador de texto 2"/>
          <p:cNvSpPr txBox="1">
            <a:spLocks/>
          </p:cNvSpPr>
          <p:nvPr/>
        </p:nvSpPr>
        <p:spPr>
          <a:xfrm>
            <a:off x="3800250" y="473825"/>
            <a:ext cx="3832603" cy="3912239"/>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Facade</a:t>
            </a:r>
          </a:p>
          <a:p>
            <a:pPr marL="342900" indent="-342900">
              <a:buFont typeface="Arial" panose="020B0604020202020204" pitchFamily="34" charset="0"/>
              <a:buChar char="•"/>
            </a:pPr>
            <a:r>
              <a:rPr lang="es-AR" sz="3200" dirty="0" err="1">
                <a:solidFill>
                  <a:schemeClr val="tx1"/>
                </a:solidFill>
              </a:rPr>
              <a:t>Flyweight</a:t>
            </a:r>
            <a:endParaRPr lang="es-AR" sz="3200" dirty="0">
              <a:solidFill>
                <a:schemeClr val="tx1"/>
              </a:solidFill>
            </a:endParaRPr>
          </a:p>
          <a:p>
            <a:pPr marL="342900" indent="-342900">
              <a:buFont typeface="Arial" panose="020B0604020202020204" pitchFamily="34" charset="0"/>
              <a:buChar char="•"/>
            </a:pPr>
            <a:r>
              <a:rPr lang="en-US" sz="3200" dirty="0">
                <a:solidFill>
                  <a:schemeClr val="tx1"/>
                </a:solidFill>
              </a:rPr>
              <a:t>Proxy</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Patrones DE ESTRUCTURA</a:t>
            </a:r>
          </a:p>
        </p:txBody>
      </p:sp>
      <p:pic>
        <p:nvPicPr>
          <p:cNvPr id="22532" name="Picture 4" descr="Resultado de imagen para 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125" y="1461652"/>
            <a:ext cx="3718150" cy="510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5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Adapter</a:t>
            </a:r>
            <a:r>
              <a:rPr lang="es-MX" sz="2000" b="1" dirty="0">
                <a:solidFill>
                  <a:schemeClr val="tx1">
                    <a:lumMod val="95000"/>
                  </a:schemeClr>
                </a:solidFill>
              </a:rPr>
              <a:t> </a:t>
            </a:r>
            <a:r>
              <a:rPr lang="es-MX" sz="2000" dirty="0">
                <a:solidFill>
                  <a:schemeClr val="tx1">
                    <a:lumMod val="95000"/>
                  </a:schemeClr>
                </a:solidFill>
              </a:rPr>
              <a:t> busca una manera estandarizada de adaptar un objeto a otro. Se utiliza para transformar una interfaz en otra, de tal modo que una clase que no pudiera utilizar la primera, haga uso de ella a través de la segunda. Es conocida también como </a:t>
            </a:r>
            <a:r>
              <a:rPr lang="es-MX" sz="2000" dirty="0" err="1">
                <a:solidFill>
                  <a:schemeClr val="tx1">
                    <a:lumMod val="95000"/>
                  </a:schemeClr>
                </a:solidFill>
              </a:rPr>
              <a:t>Wrapper</a:t>
            </a:r>
            <a:r>
              <a:rPr lang="es-MX" sz="2000" dirty="0">
                <a:solidFill>
                  <a:schemeClr val="tx1">
                    <a:lumMod val="95000"/>
                  </a:schemeClr>
                </a:solidFill>
              </a:rPr>
              <a:t>.</a:t>
            </a:r>
          </a:p>
          <a:p>
            <a:r>
              <a:rPr lang="es-AR" sz="2000" b="1" dirty="0">
                <a:solidFill>
                  <a:schemeClr val="tx1">
                    <a:lumMod val="95000"/>
                  </a:schemeClr>
                </a:solidFill>
              </a:rPr>
              <a:t>Problema</a:t>
            </a:r>
          </a:p>
          <a:p>
            <a:r>
              <a:rPr lang="es-MX" dirty="0">
                <a:solidFill>
                  <a:schemeClr val="tx1"/>
                </a:solidFill>
              </a:rPr>
              <a:t>La necesidad de utilizar objetos con diferentes interfaces de manera unificada sin afectar la lógica inicial de la aplicación</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 objeto que mapee ambas interfaces y realice conversiones en caso de ser necesario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23554" name="Picture 2" descr="Resultado de imagen para adap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504" y="3765666"/>
            <a:ext cx="3815648" cy="318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08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Controlar de manera unificada dispositivos de hardware cuyos SDK son totalmente diferentes (Impresoras Fiscales, </a:t>
            </a:r>
            <a:r>
              <a:rPr lang="es-AR" sz="2000" dirty="0" err="1">
                <a:solidFill>
                  <a:schemeClr val="tx1">
                    <a:lumMod val="95000"/>
                  </a:schemeClr>
                </a:solidFill>
              </a:rPr>
              <a:t>POSNets</a:t>
            </a:r>
            <a:r>
              <a:rPr lang="es-AR" sz="2000" dirty="0">
                <a:solidFill>
                  <a:schemeClr val="tx1">
                    <a:lumMod val="95000"/>
                  </a:schemeClr>
                </a:solidFill>
              </a:rPr>
              <a:t>,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5124" name="Picture 4" descr="Resultado de imagen para Adapte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52" y="2505710"/>
            <a:ext cx="7902836" cy="418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3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2192000" cy="1498295"/>
          </a:xfrm>
        </p:spPr>
        <p:txBody>
          <a:bodyPr>
            <a:normAutofit/>
          </a:bodyPr>
          <a:lstStyle/>
          <a:p>
            <a:pPr algn="ctr"/>
            <a:r>
              <a:rPr lang="es-AR" sz="5400" b="1" dirty="0">
                <a:solidFill>
                  <a:srgbClr val="FFFF00"/>
                </a:solidFill>
              </a:rPr>
              <a:t>¿Quién Soy?</a:t>
            </a:r>
          </a:p>
        </p:txBody>
      </p:sp>
      <p:sp>
        <p:nvSpPr>
          <p:cNvPr id="3" name="Marcador de texto 2"/>
          <p:cNvSpPr>
            <a:spLocks noGrp="1"/>
          </p:cNvSpPr>
          <p:nvPr>
            <p:ph type="body" idx="1"/>
          </p:nvPr>
        </p:nvSpPr>
        <p:spPr>
          <a:xfrm>
            <a:off x="376642" y="2598343"/>
            <a:ext cx="10412538" cy="1250450"/>
          </a:xfrm>
        </p:spPr>
        <p:txBody>
          <a:bodyPr>
            <a:noAutofit/>
          </a:bodyPr>
          <a:lstStyle/>
          <a:p>
            <a:endParaRPr lang="es-AR" sz="3200" dirty="0">
              <a:solidFill>
                <a:schemeClr val="tx1"/>
              </a:solidFill>
            </a:endParaRPr>
          </a:p>
          <a:p>
            <a:r>
              <a:rPr lang="es-AR" sz="3200" dirty="0">
                <a:solidFill>
                  <a:schemeClr val="tx1"/>
                </a:solidFill>
              </a:rPr>
              <a:t>Mi nombre es Cristian Dominguez, soy informático autodidacta, trabajo en el área de sistemas desde hace más de 13 años. Apasionado por la tecnología y la buena comida. </a:t>
            </a:r>
          </a:p>
          <a:p>
            <a:endParaRPr lang="es-AR" sz="3200" dirty="0">
              <a:solidFill>
                <a:schemeClr val="tx1"/>
              </a:solidFill>
            </a:endParaRPr>
          </a:p>
          <a:p>
            <a:r>
              <a:rPr lang="es-AR" sz="3200" dirty="0">
                <a:solidFill>
                  <a:schemeClr val="tx1"/>
                </a:solidFill>
              </a:rPr>
              <a:t>	cddominguez81@gmail.com</a:t>
            </a:r>
          </a:p>
          <a:p>
            <a:r>
              <a:rPr lang="es-AR" sz="3200" dirty="0">
                <a:solidFill>
                  <a:schemeClr val="tx1"/>
                </a:solidFill>
              </a:rPr>
              <a:t>	cristian.d.dominguez</a:t>
            </a:r>
          </a:p>
          <a:p>
            <a:r>
              <a:rPr lang="es-AR" sz="3200" dirty="0">
                <a:solidFill>
                  <a:schemeClr val="tx1"/>
                </a:solidFill>
              </a:rPr>
              <a:t>	(11) 6811-9269</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5" y="4705145"/>
            <a:ext cx="437688" cy="437688"/>
          </a:xfrm>
          <a:prstGeom prst="rect">
            <a:avLst/>
          </a:prstGeom>
        </p:spPr>
      </p:pic>
      <p:pic>
        <p:nvPicPr>
          <p:cNvPr id="2054" name="Picture 6" descr="Resultado de imagen para m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1" y="4085976"/>
            <a:ext cx="510236" cy="5102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i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22" y="5251765"/>
            <a:ext cx="746990" cy="74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1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Controlar de manera unificada dispositivos de hardware cuyos SDK son totalmente diferentes (Impresoras Fiscales, </a:t>
            </a:r>
            <a:r>
              <a:rPr lang="es-AR" sz="2000" dirty="0" err="1">
                <a:solidFill>
                  <a:schemeClr val="tx1">
                    <a:lumMod val="95000"/>
                  </a:schemeClr>
                </a:solidFill>
              </a:rPr>
              <a:t>POSNets</a:t>
            </a:r>
            <a:r>
              <a:rPr lang="es-AR" sz="2000" dirty="0">
                <a:solidFill>
                  <a:schemeClr val="tx1">
                    <a:lumMod val="95000"/>
                  </a:schemeClr>
                </a:solidFill>
              </a:rPr>
              <a:t>,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4098" name="Picture 2" descr="Resultado de imagen para Adapter pattern expl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98" y="2294917"/>
            <a:ext cx="6836802" cy="38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596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Bridge </a:t>
            </a:r>
            <a:r>
              <a:rPr lang="es-MX" sz="2000" dirty="0">
                <a:solidFill>
                  <a:schemeClr val="tx1">
                    <a:lumMod val="95000"/>
                  </a:schemeClr>
                </a:solidFill>
              </a:rPr>
              <a:t>permite desacoplar una abstracción de su implementación, de manera que ambas puedan variar de forma independiente.</a:t>
            </a:r>
            <a:r>
              <a:rPr lang="es-MX" sz="2000" dirty="0">
                <a:solidFill>
                  <a:schemeClr val="tx1"/>
                </a:solidFill>
              </a:rPr>
              <a:t> Esto puede ser debido a que la implementación debe ser seleccionada o cambiada en tiempo de ejecución</a:t>
            </a:r>
            <a:endParaRPr lang="es-MX" sz="2000" dirty="0">
              <a:solidFill>
                <a:schemeClr val="tx1">
                  <a:lumMod val="95000"/>
                </a:schemeClr>
              </a:solidFill>
            </a:endParaRPr>
          </a:p>
          <a:p>
            <a:r>
              <a:rPr lang="es-AR" sz="2000" b="1" dirty="0">
                <a:solidFill>
                  <a:schemeClr val="tx1">
                    <a:lumMod val="95000"/>
                  </a:schemeClr>
                </a:solidFill>
              </a:rPr>
              <a:t>Problema</a:t>
            </a:r>
          </a:p>
          <a:p>
            <a:r>
              <a:rPr lang="es-MX" dirty="0">
                <a:solidFill>
                  <a:schemeClr val="tx1"/>
                </a:solidFill>
              </a:rPr>
              <a:t>Si las clases se extienden por herencia, las implementaciones de la abstracción deberían cambiar si esta cambia.</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una estructura de clases basada en la agregación, en la cual, una clase puente es utilizada para desacoplar la clase que queremos utilizar y el cliente, de tal forma que este último no conozca la clase destino, permitiendo que cualquier parte pueda cambiar sin afectar a la otra</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24578" name="Picture 2" descr="Resultado de imagen para b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507" y="4305993"/>
            <a:ext cx="4077386" cy="279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2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Definición de formas dentro de una UI, </a:t>
            </a:r>
            <a:r>
              <a:rPr lang="es-AR" sz="2000" dirty="0" err="1">
                <a:solidFill>
                  <a:schemeClr val="tx1">
                    <a:lumMod val="95000"/>
                  </a:schemeClr>
                </a:solidFill>
              </a:rPr>
              <a:t>refactoring</a:t>
            </a:r>
            <a:r>
              <a:rPr lang="es-AR" sz="2000" dirty="0">
                <a:solidFill>
                  <a:schemeClr val="tx1">
                    <a:lumMod val="95000"/>
                  </a:schemeClr>
                </a:solidFill>
              </a:rPr>
              <a:t> de estructuras jerárquicas que crecen exponencialmente.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1028" name="Picture 4" descr="Resultado de imagen para BRIDG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3" y="2766750"/>
            <a:ext cx="6312550" cy="27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Definición de formas dentro de una UI, </a:t>
            </a:r>
            <a:r>
              <a:rPr lang="es-AR" sz="2000" dirty="0" err="1">
                <a:solidFill>
                  <a:schemeClr val="tx1">
                    <a:lumMod val="95000"/>
                  </a:schemeClr>
                </a:solidFill>
              </a:rPr>
              <a:t>refactoring</a:t>
            </a:r>
            <a:r>
              <a:rPr lang="es-AR" sz="2000" dirty="0">
                <a:solidFill>
                  <a:schemeClr val="tx1">
                    <a:lumMod val="95000"/>
                  </a:schemeClr>
                </a:solidFill>
              </a:rPr>
              <a:t> de estructuras jerárquicas que crecen exponencialmente.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2" name="Imagen 1"/>
          <p:cNvPicPr>
            <a:picLocks noChangeAspect="1"/>
          </p:cNvPicPr>
          <p:nvPr/>
        </p:nvPicPr>
        <p:blipFill>
          <a:blip r:embed="rId2"/>
          <a:stretch>
            <a:fillRect/>
          </a:stretch>
        </p:blipFill>
        <p:spPr>
          <a:xfrm>
            <a:off x="475127" y="2274050"/>
            <a:ext cx="8340434" cy="3012844"/>
          </a:xfrm>
          <a:prstGeom prst="rect">
            <a:avLst/>
          </a:prstGeom>
        </p:spPr>
      </p:pic>
    </p:spTree>
    <p:extLst>
      <p:ext uri="{BB962C8B-B14F-4D97-AF65-F5344CB8AC3E}">
        <p14:creationId xmlns:p14="http://schemas.microsoft.com/office/powerpoint/2010/main" val="1551484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Composite</a:t>
            </a:r>
            <a:r>
              <a:rPr lang="es-MX" sz="2000" b="1" dirty="0">
                <a:solidFill>
                  <a:schemeClr val="tx1">
                    <a:lumMod val="95000"/>
                  </a:schemeClr>
                </a:solidFill>
              </a:rPr>
              <a:t> </a:t>
            </a:r>
            <a:r>
              <a:rPr lang="es-MX" sz="2000" dirty="0">
                <a:solidFill>
                  <a:schemeClr val="tx1">
                    <a:lumMod val="95000"/>
                  </a:schemeClr>
                </a:solidFill>
              </a:rPr>
              <a:t>propone componer objetos en árboles para representar jerarquías todo-parte. Permite a los clientes tratar objetos individuales y objetos compuestos de una manera uniforme.</a:t>
            </a:r>
          </a:p>
          <a:p>
            <a:r>
              <a:rPr lang="es-AR" sz="2000" b="1" dirty="0">
                <a:solidFill>
                  <a:schemeClr val="tx1">
                    <a:lumMod val="95000"/>
                  </a:schemeClr>
                </a:solidFill>
              </a:rPr>
              <a:t>Problema</a:t>
            </a:r>
          </a:p>
          <a:p>
            <a:r>
              <a:rPr lang="es-MX" dirty="0">
                <a:solidFill>
                  <a:schemeClr val="tx1"/>
                </a:solidFill>
              </a:rPr>
              <a:t>Se necesita reducir la complejidad de los objetos componentes de un sistema que presentan características similares en su estructura y comportamiento.</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una jerarquía de elementos anidados unos dentro de otros. Cada elemento permitirá alojar una colección de elementos del mismo tipo, hasta llegar a los elementos “reales” que se corresponderán con los nodos “Hoja” del árbol.</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COMPOSITE</a:t>
            </a:r>
          </a:p>
        </p:txBody>
      </p:sp>
      <p:pic>
        <p:nvPicPr>
          <p:cNvPr id="21506" name="Picture 2" descr="Resultado de imagen para compue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333" y="4050349"/>
            <a:ext cx="3771208" cy="269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51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Componentes de cálculo de impuestos, carros de compra, sistemas de facturación.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COMPOSITE</a:t>
            </a:r>
          </a:p>
        </p:txBody>
      </p:sp>
      <p:pic>
        <p:nvPicPr>
          <p:cNvPr id="3076" name="Picture 4" descr="Composite patrÃ³n de dise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64" y="2029041"/>
            <a:ext cx="5251724" cy="338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reactiveprogramming.io/public/books/patterns/img/patterns/compo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28" y="2029041"/>
            <a:ext cx="5145376" cy="338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54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La intención principal del patrón </a:t>
            </a:r>
            <a:r>
              <a:rPr lang="es-MX" sz="2000" b="1" dirty="0" err="1">
                <a:solidFill>
                  <a:schemeClr val="tx1">
                    <a:lumMod val="95000"/>
                  </a:schemeClr>
                </a:solidFill>
              </a:rPr>
              <a:t>Decorator</a:t>
            </a:r>
            <a:r>
              <a:rPr lang="es-MX" sz="2000" b="1" dirty="0">
                <a:solidFill>
                  <a:schemeClr val="tx1">
                    <a:lumMod val="95000"/>
                  </a:schemeClr>
                </a:solidFill>
              </a:rPr>
              <a:t> </a:t>
            </a:r>
            <a:r>
              <a:rPr lang="es-MX" sz="2000" dirty="0">
                <a:solidFill>
                  <a:schemeClr val="tx1">
                    <a:lumMod val="95000"/>
                  </a:schemeClr>
                </a:solidFill>
              </a:rPr>
              <a:t>es la de dotar de funcionalidades dinámicamente a objetos mediante composición. Es decir, vamos a “decorar” los objetos para darles más funcionalidad de la que tienen en un principio.</a:t>
            </a:r>
          </a:p>
          <a:p>
            <a:r>
              <a:rPr lang="es-AR" sz="2400" b="1" dirty="0">
                <a:solidFill>
                  <a:schemeClr val="tx1">
                    <a:lumMod val="95000"/>
                  </a:schemeClr>
                </a:solidFill>
              </a:rPr>
              <a:t>Problema</a:t>
            </a:r>
          </a:p>
          <a:p>
            <a:r>
              <a:rPr lang="es-MX" sz="2000" dirty="0">
                <a:solidFill>
                  <a:schemeClr val="tx1"/>
                </a:solidFill>
              </a:rPr>
              <a:t>Se necesita extender la funcionalidad de una clase en tiempo de ejecución</a:t>
            </a:r>
          </a:p>
          <a:p>
            <a:r>
              <a:rPr lang="es-MX" sz="2400" b="1" dirty="0">
                <a:solidFill>
                  <a:schemeClr val="tx1">
                    <a:lumMod val="95000"/>
                  </a:schemeClr>
                </a:solidFill>
              </a:rPr>
              <a:t>Solución</a:t>
            </a:r>
            <a:endParaRPr lang="es-MX" sz="2400" dirty="0">
              <a:solidFill>
                <a:schemeClr val="tx1">
                  <a:lumMod val="95000"/>
                </a:schemeClr>
              </a:solidFill>
            </a:endParaRPr>
          </a:p>
          <a:p>
            <a:r>
              <a:rPr lang="es-MX" sz="2000" dirty="0">
                <a:solidFill>
                  <a:schemeClr val="tx1"/>
                </a:solidFill>
              </a:rPr>
              <a:t>Aportar funcionalidad reemplazando la herencia por la composición.</a:t>
            </a:r>
            <a:endParaRPr lang="es-AR" sz="2000" dirty="0">
              <a:solidFill>
                <a:schemeClr val="tx1"/>
              </a:solidFill>
            </a:endParaRPr>
          </a:p>
          <a:p>
            <a:endParaRPr lang="es-MX" sz="2000" dirty="0">
              <a:solidFill>
                <a:schemeClr val="tx1">
                  <a:lumMod val="95000"/>
                </a:schemeClr>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10246" name="Picture 6" descr="Resultado de imagen para deco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498" y="1662546"/>
            <a:ext cx="2311852" cy="34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15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err="1">
                <a:solidFill>
                  <a:schemeClr val="tx1">
                    <a:lumMod val="95000"/>
                  </a:schemeClr>
                </a:solidFill>
              </a:rPr>
              <a:t>Customización</a:t>
            </a:r>
            <a:r>
              <a:rPr lang="es-AR" sz="2000" dirty="0">
                <a:solidFill>
                  <a:schemeClr val="tx1">
                    <a:lumMod val="95000"/>
                  </a:schemeClr>
                </a:solidFill>
              </a:rPr>
              <a:t> de productos en sistemas de compra, presupuestos mediante selección de diferentes configuraciones (costo de servicios de </a:t>
            </a:r>
            <a:r>
              <a:rPr lang="es-AR" sz="2000" dirty="0" err="1">
                <a:solidFill>
                  <a:schemeClr val="tx1">
                    <a:lumMod val="95000"/>
                  </a:schemeClr>
                </a:solidFill>
              </a:rPr>
              <a:t>Azure</a:t>
            </a:r>
            <a:r>
              <a:rPr lang="es-AR" sz="2000" dirty="0">
                <a:solidFill>
                  <a:schemeClr val="tx1">
                    <a:lumMod val="95000"/>
                  </a:schemeClr>
                </a:solidFill>
              </a:rPr>
              <a:t> según características a contratar).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11270" name="Picture 6" descr="Resultado de imagen para decorato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058" y="2430022"/>
            <a:ext cx="7352838" cy="402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767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err="1">
                <a:solidFill>
                  <a:schemeClr val="tx1">
                    <a:lumMod val="95000"/>
                  </a:schemeClr>
                </a:solidFill>
              </a:rPr>
              <a:t>Customización</a:t>
            </a:r>
            <a:r>
              <a:rPr lang="es-AR" sz="2000" dirty="0">
                <a:solidFill>
                  <a:schemeClr val="tx1">
                    <a:lumMod val="95000"/>
                  </a:schemeClr>
                </a:solidFill>
              </a:rPr>
              <a:t> de productos en sistemas de compra, presupuestos mediante selección de diferentes configuraciones (costo de servicios de </a:t>
            </a:r>
            <a:r>
              <a:rPr lang="es-AR" sz="2000" dirty="0" err="1">
                <a:solidFill>
                  <a:schemeClr val="tx1">
                    <a:lumMod val="95000"/>
                  </a:schemeClr>
                </a:solidFill>
              </a:rPr>
              <a:t>Azure</a:t>
            </a:r>
            <a:r>
              <a:rPr lang="es-AR" sz="2000" dirty="0">
                <a:solidFill>
                  <a:schemeClr val="tx1">
                    <a:lumMod val="95000"/>
                  </a:schemeClr>
                </a:solidFill>
              </a:rPr>
              <a:t> según características a contratar).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5" name="Picture 8" descr="https://danielggarcia.files.wordpress.com/2014/03/030914_2321_patronesest2.png?w=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65" y="2347651"/>
            <a:ext cx="4920627" cy="381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8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Facade</a:t>
            </a:r>
            <a:r>
              <a:rPr lang="es-MX" sz="2000" b="1" dirty="0">
                <a:solidFill>
                  <a:schemeClr val="tx1">
                    <a:lumMod val="95000"/>
                  </a:schemeClr>
                </a:solidFill>
              </a:rPr>
              <a:t> </a:t>
            </a:r>
            <a:r>
              <a:rPr lang="es-MX" sz="2000" dirty="0">
                <a:solidFill>
                  <a:schemeClr val="tx1">
                    <a:lumMod val="95000"/>
                  </a:schemeClr>
                </a:solidFill>
              </a:rPr>
              <a:t>busca simplificar el sistema, desde el punto de vista del cliente, proporcionando una interfaz unificada para un conjunto de subsistemas, definiendo una interfaz de nivel más alto. Esto hace que el sistema sea más fácil de usar.</a:t>
            </a:r>
          </a:p>
          <a:p>
            <a:r>
              <a:rPr lang="es-AR" sz="2000" b="1" dirty="0">
                <a:solidFill>
                  <a:schemeClr val="tx1">
                    <a:lumMod val="95000"/>
                  </a:schemeClr>
                </a:solidFill>
              </a:rPr>
              <a:t>Problema</a:t>
            </a:r>
          </a:p>
          <a:p>
            <a:r>
              <a:rPr lang="es-MX" dirty="0">
                <a:solidFill>
                  <a:schemeClr val="tx1"/>
                </a:solidFill>
              </a:rPr>
              <a:t>Se quiera proporcionar una interfaz sencilla para un subsistema complejo.</a:t>
            </a:r>
          </a:p>
          <a:p>
            <a:r>
              <a:rPr lang="es-MX" dirty="0">
                <a:solidFill>
                  <a:schemeClr val="tx1"/>
                </a:solidFill>
              </a:rPr>
              <a:t>Se quiera desacoplar un subsistema de sus clientes y de otros subsistemas, haciéndolo más independiente y portable.</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La solución consiste en crear una clase fachada que proporcione la funcionalidad de manera sencilla a nuestro sistema cliente. Dicha clase utilizará la clase compleja o los distintos componentes de los sistemas requeridos y los ofrecerá por medio de operaciones más simples.</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FACADE</a:t>
            </a:r>
          </a:p>
        </p:txBody>
      </p:sp>
    </p:spTree>
    <p:extLst>
      <p:ext uri="{BB962C8B-B14F-4D97-AF65-F5344CB8AC3E}">
        <p14:creationId xmlns:p14="http://schemas.microsoft.com/office/powerpoint/2010/main" val="101654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Tipos de patrones de diseño</a:t>
            </a:r>
          </a:p>
        </p:txBody>
      </p:sp>
      <p:sp>
        <p:nvSpPr>
          <p:cNvPr id="3" name="Marcador de texto 2"/>
          <p:cNvSpPr>
            <a:spLocks noGrp="1"/>
          </p:cNvSpPr>
          <p:nvPr>
            <p:ph type="body" idx="1"/>
          </p:nvPr>
        </p:nvSpPr>
        <p:spPr>
          <a:xfrm>
            <a:off x="684213" y="2601883"/>
            <a:ext cx="8535988" cy="1879600"/>
          </a:xfrm>
        </p:spPr>
        <p:txBody>
          <a:bodyPr>
            <a:noAutofit/>
          </a:bodyPr>
          <a:lstStyle/>
          <a:p>
            <a:pPr marL="342900" indent="-342900">
              <a:buFont typeface="Arial" panose="020B0604020202020204" pitchFamily="34" charset="0"/>
              <a:buChar char="•"/>
            </a:pPr>
            <a:r>
              <a:rPr lang="es-AR" sz="3200" dirty="0">
                <a:solidFill>
                  <a:schemeClr val="tx1"/>
                </a:solidFill>
              </a:rPr>
              <a:t>Patrones creacionales</a:t>
            </a:r>
          </a:p>
          <a:p>
            <a:pPr marL="342900" indent="-342900">
              <a:buFont typeface="Arial" panose="020B0604020202020204" pitchFamily="34" charset="0"/>
              <a:buChar char="•"/>
            </a:pPr>
            <a:r>
              <a:rPr lang="es-AR" sz="3200" dirty="0">
                <a:solidFill>
                  <a:schemeClr val="tx1"/>
                </a:solidFill>
              </a:rPr>
              <a:t>Patrones de estructura</a:t>
            </a:r>
          </a:p>
          <a:p>
            <a:pPr marL="342900" indent="-342900">
              <a:buFont typeface="Arial" panose="020B0604020202020204" pitchFamily="34" charset="0"/>
              <a:buChar char="•"/>
            </a:pPr>
            <a:r>
              <a:rPr lang="es-AR" sz="3200" dirty="0">
                <a:solidFill>
                  <a:schemeClr val="tx1"/>
                </a:solidFill>
              </a:rPr>
              <a:t>Patrones de comportamiento</a:t>
            </a:r>
          </a:p>
        </p:txBody>
      </p:sp>
    </p:spTree>
    <p:extLst>
      <p:ext uri="{BB962C8B-B14F-4D97-AF65-F5344CB8AC3E}">
        <p14:creationId xmlns:p14="http://schemas.microsoft.com/office/powerpoint/2010/main" val="334985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Clases de servicio que consumen servicios externos, UI de sistemas bancarios (ATM), etc...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FACADE</a:t>
            </a:r>
          </a:p>
        </p:txBody>
      </p:sp>
      <p:pic>
        <p:nvPicPr>
          <p:cNvPr id="7" name="Picture 2" descr="Resultado de imagen para facade pattern real">
            <a:extLst>
              <a:ext uri="{FF2B5EF4-FFF2-40B4-BE49-F238E27FC236}">
                <a16:creationId xmlns:a16="http://schemas.microsoft.com/office/drawing/2014/main" id="{A56C0D16-2EEE-4979-877A-E0D36CE46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975" y="2046142"/>
            <a:ext cx="5687999" cy="362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57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Flyweight</a:t>
            </a:r>
            <a:r>
              <a:rPr lang="es-MX" sz="2000" b="1" dirty="0">
                <a:solidFill>
                  <a:schemeClr val="tx1">
                    <a:lumMod val="95000"/>
                  </a:schemeClr>
                </a:solidFill>
              </a:rPr>
              <a:t> </a:t>
            </a:r>
            <a:r>
              <a:rPr lang="es-MX" sz="2000" dirty="0">
                <a:solidFill>
                  <a:schemeClr val="tx1">
                    <a:lumMod val="95000"/>
                  </a:schemeClr>
                </a:solidFill>
              </a:rPr>
              <a:t>se fundamenta en </a:t>
            </a:r>
            <a:r>
              <a:rPr lang="es-ES" sz="2000" dirty="0">
                <a:solidFill>
                  <a:schemeClr val="tx1">
                    <a:lumMod val="95000"/>
                  </a:schemeClr>
                </a:solidFill>
              </a:rPr>
              <a:t>que los objetos que van a repetirse contengan características comunes. El objetivo es eliminar la redundancia existente mediante la compartición de las características comunes</a:t>
            </a:r>
            <a:r>
              <a:rPr lang="es-MX" sz="2000" dirty="0">
                <a:solidFill>
                  <a:schemeClr val="tx1">
                    <a:lumMod val="95000"/>
                  </a:schemeClr>
                </a:solidFill>
              </a:rPr>
              <a:t>.</a:t>
            </a:r>
          </a:p>
          <a:p>
            <a:r>
              <a:rPr lang="es-AR" sz="2000" b="1" dirty="0">
                <a:solidFill>
                  <a:schemeClr val="tx1">
                    <a:lumMod val="95000"/>
                  </a:schemeClr>
                </a:solidFill>
              </a:rPr>
              <a:t>Problema</a:t>
            </a:r>
          </a:p>
          <a:p>
            <a:r>
              <a:rPr lang="es-ES" dirty="0">
                <a:solidFill>
                  <a:schemeClr val="tx1"/>
                </a:solidFill>
              </a:rPr>
              <a:t>Nuestro sistema tiene un tipo de componente que se repite numerosas veces, y las instancias tienen una serie de características en común</a:t>
            </a:r>
            <a:r>
              <a:rPr lang="es-MX" dirty="0">
                <a:solidFill>
                  <a:schemeClr val="tx1"/>
                </a:solidFill>
              </a:rPr>
              <a:t>.</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Para solucionar este escenario, debemos de abstraer las características del elemento que se replica en 2 grupo: las intrínsecas y las extrínsecas. Las primeras hacen referencia a los estados comunes que tiene el objeto o grupo de objetos a replicar, mientras que las segundas aluden a las características propias de la instancia</a:t>
            </a:r>
            <a:r>
              <a:rPr lang="es-MX" dirty="0">
                <a:solidFill>
                  <a:schemeClr val="tx1"/>
                </a:solidFill>
              </a:rPr>
              <a:t>.</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FLYWEIGHT</a:t>
            </a:r>
          </a:p>
        </p:txBody>
      </p:sp>
      <p:pic>
        <p:nvPicPr>
          <p:cNvPr id="2050" name="Picture 2" descr="Resultado de imagen para flyweight">
            <a:extLst>
              <a:ext uri="{FF2B5EF4-FFF2-40B4-BE49-F238E27FC236}">
                <a16:creationId xmlns:a16="http://schemas.microsoft.com/office/drawing/2014/main" id="{31627BEA-25CB-42BA-AA4E-4979EE36E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774" y="4351117"/>
            <a:ext cx="1666875" cy="249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ES" sz="2000" dirty="0">
                <a:solidFill>
                  <a:schemeClr val="tx1">
                    <a:lumMod val="95000"/>
                  </a:schemeClr>
                </a:solidFill>
              </a:rPr>
              <a:t>Este patrón es muy utilizado en videojuegos, ya que nos permite que elementos con muchas características en común, como pueden ser los árboles del escenario, puedan ser reproducidos sin despilfarrar la memoria que gastarían haciendo una instancia por cada uno</a:t>
            </a:r>
            <a:r>
              <a:rPr lang="es-AR" sz="2000" dirty="0">
                <a:solidFill>
                  <a:schemeClr val="tx1">
                    <a:lumMod val="95000"/>
                  </a:schemeClr>
                </a:solidFill>
              </a:rPr>
              <a:t>.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FLYWEIGHT</a:t>
            </a:r>
          </a:p>
        </p:txBody>
      </p:sp>
      <p:pic>
        <p:nvPicPr>
          <p:cNvPr id="4098" name="Picture 2" descr="Resultado de imagen para flyweight">
            <a:extLst>
              <a:ext uri="{FF2B5EF4-FFF2-40B4-BE49-F238E27FC236}">
                <a16:creationId xmlns:a16="http://schemas.microsoft.com/office/drawing/2014/main" id="{DE21A7E1-588F-4BCC-89C2-D70ED5CAF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77" y="2496559"/>
            <a:ext cx="8163339" cy="395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8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Proxy </a:t>
            </a:r>
            <a:r>
              <a:rPr lang="es-ES" sz="2000" dirty="0">
                <a:solidFill>
                  <a:schemeClr val="tx1">
                    <a:lumMod val="95000"/>
                  </a:schemeClr>
                </a:solidFill>
              </a:rPr>
              <a:t>proporciona un objeto intermediario entre el cliente y el objeto a utilizar, que permite configurar ciertas características (como el acceso) sin necesidad de modificar la clase original</a:t>
            </a:r>
            <a:r>
              <a:rPr lang="es-MX" dirty="0">
                <a:solidFill>
                  <a:schemeClr val="tx1"/>
                </a:solidFill>
              </a:rPr>
              <a:t>.</a:t>
            </a:r>
          </a:p>
          <a:p>
            <a:r>
              <a:rPr lang="es-AR" sz="2000" b="1" dirty="0">
                <a:solidFill>
                  <a:schemeClr val="tx1">
                    <a:lumMod val="95000"/>
                  </a:schemeClr>
                </a:solidFill>
              </a:rPr>
              <a:t>Problema</a:t>
            </a:r>
          </a:p>
          <a:p>
            <a:r>
              <a:rPr lang="es-ES" dirty="0">
                <a:solidFill>
                  <a:schemeClr val="tx1"/>
                </a:solidFill>
              </a:rPr>
              <a:t>El patrón Proxy se usa cuando se necesita una referencia a un objeto más flexible o sofisticada que un puntero. </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PROXY</a:t>
            </a:r>
          </a:p>
        </p:txBody>
      </p:sp>
    </p:spTree>
    <p:extLst>
      <p:ext uri="{BB962C8B-B14F-4D97-AF65-F5344CB8AC3E}">
        <p14:creationId xmlns:p14="http://schemas.microsoft.com/office/powerpoint/2010/main" val="369276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Según la funcionalidad requerida podemos encontrar varias aplicaciones:</a:t>
            </a:r>
          </a:p>
          <a:p>
            <a:r>
              <a:rPr lang="es-ES" sz="2000" b="1" i="1" dirty="0">
                <a:solidFill>
                  <a:schemeClr val="tx1"/>
                </a:solidFill>
              </a:rPr>
              <a:t>Proxy remoto</a:t>
            </a:r>
            <a:r>
              <a:rPr lang="es-ES" sz="2000" dirty="0">
                <a:solidFill>
                  <a:schemeClr val="tx1"/>
                </a:solidFill>
              </a:rPr>
              <a:t>: representa un objeto en otro espacio de direcciones.</a:t>
            </a:r>
          </a:p>
          <a:p>
            <a:r>
              <a:rPr lang="es-ES" sz="2000" b="1" i="1" dirty="0">
                <a:solidFill>
                  <a:schemeClr val="tx1"/>
                </a:solidFill>
              </a:rPr>
              <a:t>Proxy virtual</a:t>
            </a:r>
            <a:r>
              <a:rPr lang="es-ES" sz="2000" dirty="0">
                <a:solidFill>
                  <a:schemeClr val="tx1"/>
                </a:solidFill>
              </a:rPr>
              <a:t>: retrasa la creación de objetos costosos.</a:t>
            </a:r>
          </a:p>
          <a:p>
            <a:r>
              <a:rPr lang="es-ES" sz="2000" b="1" i="1" dirty="0">
                <a:solidFill>
                  <a:schemeClr val="tx1"/>
                </a:solidFill>
              </a:rPr>
              <a:t>Proxy de protección</a:t>
            </a:r>
            <a:r>
              <a:rPr lang="es-ES" sz="2000" dirty="0">
                <a:solidFill>
                  <a:schemeClr val="tx1"/>
                </a:solidFill>
              </a:rPr>
              <a:t>: controla el acceso a un objeto.</a:t>
            </a:r>
          </a:p>
          <a:p>
            <a:r>
              <a:rPr lang="es-ES" sz="2000" b="1" i="1" dirty="0">
                <a:solidFill>
                  <a:schemeClr val="tx1"/>
                </a:solidFill>
              </a:rPr>
              <a:t>Referencia inteligente</a:t>
            </a:r>
            <a:r>
              <a:rPr lang="es-ES" sz="2000" dirty="0">
                <a:solidFill>
                  <a:schemeClr val="tx1"/>
                </a:solidFill>
              </a:rPr>
              <a:t>: tiene la misma finalidad que un puntero pero además ejecuta acciones adicionales sobre el objeto, como por ejemplo el control de concurrencia</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PROXY</a:t>
            </a:r>
          </a:p>
        </p:txBody>
      </p:sp>
      <p:pic>
        <p:nvPicPr>
          <p:cNvPr id="7" name="Picture 2" descr="https://programacion.net/files/article/20150825020804_proxy.png">
            <a:extLst>
              <a:ext uri="{FF2B5EF4-FFF2-40B4-BE49-F238E27FC236}">
                <a16:creationId xmlns:a16="http://schemas.microsoft.com/office/drawing/2014/main" id="{FE13DEC4-DFEA-42F0-8381-95D5516BD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159" y="3273287"/>
            <a:ext cx="4625249" cy="346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03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2"/>
          <p:cNvSpPr txBox="1">
            <a:spLocks/>
          </p:cNvSpPr>
          <p:nvPr/>
        </p:nvSpPr>
        <p:spPr>
          <a:xfrm>
            <a:off x="326765" y="1113905"/>
            <a:ext cx="5043257" cy="546561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Chain of responsibility</a:t>
            </a:r>
          </a:p>
          <a:p>
            <a:pPr marL="342900" indent="-342900">
              <a:buFont typeface="Arial" panose="020B0604020202020204" pitchFamily="34" charset="0"/>
              <a:buChar char="•"/>
            </a:pPr>
            <a:r>
              <a:rPr lang="en-US" sz="3200" dirty="0">
                <a:solidFill>
                  <a:schemeClr val="tx1"/>
                </a:solidFill>
              </a:rPr>
              <a:t>Command</a:t>
            </a:r>
          </a:p>
          <a:p>
            <a:pPr marL="342900" indent="-342900">
              <a:buFont typeface="Arial" panose="020B0604020202020204" pitchFamily="34" charset="0"/>
              <a:buChar char="•"/>
            </a:pPr>
            <a:r>
              <a:rPr lang="en-US" sz="3200" dirty="0">
                <a:solidFill>
                  <a:schemeClr val="tx1"/>
                </a:solidFill>
              </a:rPr>
              <a:t>Interpreter</a:t>
            </a:r>
          </a:p>
          <a:p>
            <a:pPr marL="342900" indent="-342900">
              <a:buFont typeface="Arial" panose="020B0604020202020204" pitchFamily="34" charset="0"/>
              <a:buChar char="•"/>
            </a:pPr>
            <a:r>
              <a:rPr lang="en-US" sz="3200" dirty="0">
                <a:solidFill>
                  <a:schemeClr val="tx1"/>
                </a:solidFill>
              </a:rPr>
              <a:t>Iterator</a:t>
            </a:r>
          </a:p>
          <a:p>
            <a:pPr marL="342900" indent="-342900">
              <a:buFont typeface="Arial" panose="020B0604020202020204" pitchFamily="34" charset="0"/>
              <a:buChar char="•"/>
            </a:pPr>
            <a:r>
              <a:rPr lang="en-US" sz="3200" dirty="0">
                <a:solidFill>
                  <a:schemeClr val="tx1"/>
                </a:solidFill>
              </a:rPr>
              <a:t>Mediator</a:t>
            </a:r>
          </a:p>
          <a:p>
            <a:pPr marL="342900" indent="-342900">
              <a:buFont typeface="Arial" panose="020B0604020202020204" pitchFamily="34" charset="0"/>
              <a:buChar char="•"/>
            </a:pPr>
            <a:r>
              <a:rPr lang="en-US" sz="3200" dirty="0">
                <a:solidFill>
                  <a:schemeClr val="tx1"/>
                </a:solidFill>
              </a:rPr>
              <a:t>Memento</a:t>
            </a:r>
          </a:p>
          <a:p>
            <a:endParaRPr lang="es-AR" sz="3200" dirty="0">
              <a:solidFill>
                <a:schemeClr val="tx1"/>
              </a:solidFill>
            </a:endParaRPr>
          </a:p>
        </p:txBody>
      </p:sp>
      <p:sp>
        <p:nvSpPr>
          <p:cNvPr id="12" name="Marcador de texto 2"/>
          <p:cNvSpPr txBox="1">
            <a:spLocks/>
          </p:cNvSpPr>
          <p:nvPr/>
        </p:nvSpPr>
        <p:spPr>
          <a:xfrm>
            <a:off x="5196788" y="1221974"/>
            <a:ext cx="4304658" cy="3912239"/>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Observer</a:t>
            </a:r>
          </a:p>
          <a:p>
            <a:pPr marL="342900" indent="-342900">
              <a:buFont typeface="Arial" panose="020B0604020202020204" pitchFamily="34" charset="0"/>
              <a:buChar char="•"/>
            </a:pPr>
            <a:r>
              <a:rPr lang="es-AR" sz="3200" dirty="0" err="1">
                <a:solidFill>
                  <a:schemeClr val="tx1"/>
                </a:solidFill>
              </a:rPr>
              <a:t>State</a:t>
            </a:r>
            <a:endParaRPr lang="es-AR" sz="3200" dirty="0">
              <a:solidFill>
                <a:schemeClr val="tx1"/>
              </a:solidFill>
            </a:endParaRPr>
          </a:p>
          <a:p>
            <a:pPr marL="342900" indent="-342900">
              <a:buFont typeface="Arial" panose="020B0604020202020204" pitchFamily="34" charset="0"/>
              <a:buChar char="•"/>
            </a:pPr>
            <a:r>
              <a:rPr lang="en-US" sz="3200" dirty="0">
                <a:solidFill>
                  <a:schemeClr val="tx1"/>
                </a:solidFill>
              </a:rPr>
              <a:t>Strategy</a:t>
            </a:r>
          </a:p>
          <a:p>
            <a:pPr marL="342900" indent="-342900">
              <a:buFont typeface="Arial" panose="020B0604020202020204" pitchFamily="34" charset="0"/>
              <a:buChar char="•"/>
            </a:pPr>
            <a:r>
              <a:rPr lang="en-US" sz="3200" dirty="0">
                <a:solidFill>
                  <a:schemeClr val="tx1"/>
                </a:solidFill>
              </a:rPr>
              <a:t>Template Method</a:t>
            </a:r>
          </a:p>
          <a:p>
            <a:pPr marL="342900" indent="-342900">
              <a:buFont typeface="Arial" panose="020B0604020202020204" pitchFamily="34" charset="0"/>
              <a:buChar char="•"/>
            </a:pPr>
            <a:r>
              <a:rPr lang="en-US" sz="3200" dirty="0">
                <a:solidFill>
                  <a:schemeClr val="tx1"/>
                </a:solidFill>
              </a:rPr>
              <a:t>Visitor</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Patrones DE COMPORTAMIENTO</a:t>
            </a:r>
          </a:p>
        </p:txBody>
      </p:sp>
    </p:spTree>
    <p:extLst>
      <p:ext uri="{BB962C8B-B14F-4D97-AF65-F5344CB8AC3E}">
        <p14:creationId xmlns:p14="http://schemas.microsoft.com/office/powerpoint/2010/main" val="35371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¿Qué SON LOS PATRONES DE DISEÑO?</a:t>
            </a:r>
          </a:p>
        </p:txBody>
      </p:sp>
      <p:sp>
        <p:nvSpPr>
          <p:cNvPr id="3" name="Marcador de texto 2"/>
          <p:cNvSpPr>
            <a:spLocks noGrp="1"/>
          </p:cNvSpPr>
          <p:nvPr>
            <p:ph type="body" idx="1"/>
          </p:nvPr>
        </p:nvSpPr>
        <p:spPr>
          <a:xfrm>
            <a:off x="601085" y="1346662"/>
            <a:ext cx="10105707" cy="2527070"/>
          </a:xfrm>
        </p:spPr>
        <p:txBody>
          <a:bodyPr>
            <a:noAutofit/>
          </a:bodyPr>
          <a:lstStyle/>
          <a:p>
            <a:r>
              <a:rPr lang="es-MX" sz="3200" dirty="0">
                <a:solidFill>
                  <a:schemeClr val="tx1"/>
                </a:solidFill>
              </a:rPr>
              <a:t>Los patrones de diseño son soluciones probadas para problemas genéricos recurrentes, que siguen principios de diseño y buenas prácticas.</a:t>
            </a:r>
            <a:endParaRPr lang="es-AR" sz="3200" dirty="0">
              <a:solidFill>
                <a:schemeClr val="tx1"/>
              </a:solidFill>
            </a:endParaRPr>
          </a:p>
        </p:txBody>
      </p:sp>
      <p:pic>
        <p:nvPicPr>
          <p:cNvPr id="6146"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59" y="3516087"/>
            <a:ext cx="2687377" cy="299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2192000" cy="1288972"/>
          </a:xfrm>
        </p:spPr>
        <p:txBody>
          <a:bodyPr>
            <a:normAutofit/>
          </a:bodyPr>
          <a:lstStyle/>
          <a:p>
            <a:pPr algn="ctr"/>
            <a:r>
              <a:rPr lang="es-AR" sz="4400" b="1" dirty="0">
                <a:solidFill>
                  <a:srgbClr val="FFFF00"/>
                </a:solidFill>
              </a:rPr>
              <a:t>Patrones creacionales</a:t>
            </a:r>
          </a:p>
        </p:txBody>
      </p:sp>
      <p:sp>
        <p:nvSpPr>
          <p:cNvPr id="3" name="Marcador de texto 2"/>
          <p:cNvSpPr>
            <a:spLocks noGrp="1"/>
          </p:cNvSpPr>
          <p:nvPr>
            <p:ph type="body" idx="1"/>
          </p:nvPr>
        </p:nvSpPr>
        <p:spPr>
          <a:xfrm>
            <a:off x="243638" y="1392382"/>
            <a:ext cx="11668500" cy="3532158"/>
          </a:xfrm>
        </p:spPr>
        <p:txBody>
          <a:bodyPr>
            <a:normAutofit/>
          </a:bodyPr>
          <a:lstStyle/>
          <a:p>
            <a:pPr marL="342900" indent="-342900">
              <a:buFont typeface="Arial" panose="020B0604020202020204" pitchFamily="34" charset="0"/>
              <a:buChar char="•"/>
            </a:pPr>
            <a:r>
              <a:rPr lang="en-US" sz="3200" dirty="0">
                <a:solidFill>
                  <a:schemeClr val="tx1"/>
                </a:solidFill>
              </a:rPr>
              <a:t>Abstract Factory</a:t>
            </a:r>
          </a:p>
          <a:p>
            <a:pPr marL="342900" indent="-342900">
              <a:buFont typeface="Arial" panose="020B0604020202020204" pitchFamily="34" charset="0"/>
              <a:buChar char="•"/>
            </a:pPr>
            <a:r>
              <a:rPr lang="en-US" sz="3200" dirty="0">
                <a:solidFill>
                  <a:schemeClr val="tx1"/>
                </a:solidFill>
              </a:rPr>
              <a:t>Builder</a:t>
            </a:r>
          </a:p>
          <a:p>
            <a:pPr marL="342900" indent="-342900">
              <a:buFont typeface="Arial" panose="020B0604020202020204" pitchFamily="34" charset="0"/>
              <a:buChar char="•"/>
            </a:pPr>
            <a:r>
              <a:rPr lang="en-US" sz="3200" dirty="0">
                <a:solidFill>
                  <a:schemeClr val="tx1"/>
                </a:solidFill>
              </a:rPr>
              <a:t>Factory Method</a:t>
            </a:r>
          </a:p>
          <a:p>
            <a:pPr marL="342900" indent="-342900">
              <a:buFont typeface="Arial" panose="020B0604020202020204" pitchFamily="34" charset="0"/>
              <a:buChar char="•"/>
            </a:pPr>
            <a:r>
              <a:rPr lang="en-US" sz="3200" dirty="0">
                <a:solidFill>
                  <a:schemeClr val="tx1"/>
                </a:solidFill>
              </a:rPr>
              <a:t>Prototype</a:t>
            </a:r>
          </a:p>
          <a:p>
            <a:pPr marL="342900" indent="-342900">
              <a:buFont typeface="Arial" panose="020B0604020202020204" pitchFamily="34" charset="0"/>
              <a:buChar char="•"/>
            </a:pPr>
            <a:r>
              <a:rPr lang="en-US" sz="3200" dirty="0">
                <a:solidFill>
                  <a:schemeClr val="tx1"/>
                </a:solidFill>
              </a:rPr>
              <a:t>Singleton</a:t>
            </a:r>
            <a:endParaRPr lang="es-AR" sz="3200" dirty="0">
              <a:solidFill>
                <a:schemeClr val="tx1"/>
              </a:solidFill>
            </a:endParaRPr>
          </a:p>
        </p:txBody>
      </p:sp>
      <p:pic>
        <p:nvPicPr>
          <p:cNvPr id="2052" name="Picture 4" descr="https://cdn-images-1.medium.com/max/1201/1*_PWCOTYI_6fzR6rRoF3rV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924" y="3637421"/>
            <a:ext cx="8525540" cy="259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1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1999" cy="987828"/>
          </a:xfrm>
        </p:spPr>
        <p:txBody>
          <a:bodyPr/>
          <a:lstStyle/>
          <a:p>
            <a:pPr algn="ctr"/>
            <a:r>
              <a:rPr lang="es-AR" b="1" dirty="0">
                <a:solidFill>
                  <a:srgbClr val="FFFF00"/>
                </a:solidFill>
              </a:rPr>
              <a:t>ABSTRACT FACTORY</a:t>
            </a:r>
          </a:p>
        </p:txBody>
      </p:sp>
      <p:sp>
        <p:nvSpPr>
          <p:cNvPr id="3" name="Marcador de texto 2"/>
          <p:cNvSpPr>
            <a:spLocks noGrp="1"/>
          </p:cNvSpPr>
          <p:nvPr>
            <p:ph type="body" idx="1"/>
          </p:nvPr>
        </p:nvSpPr>
        <p:spPr>
          <a:xfrm>
            <a:off x="363557" y="1211855"/>
            <a:ext cx="11540268" cy="5396762"/>
          </a:xfrm>
        </p:spPr>
        <p:txBody>
          <a:bodyPr/>
          <a:lstStyle/>
          <a:p>
            <a:r>
              <a:rPr lang="es-MX" sz="2000" dirty="0">
                <a:solidFill>
                  <a:schemeClr val="tx1"/>
                </a:solidFill>
              </a:rPr>
              <a:t>El patrón </a:t>
            </a:r>
            <a:r>
              <a:rPr lang="es-MX" sz="2000" b="1" dirty="0" err="1">
                <a:solidFill>
                  <a:schemeClr val="tx1"/>
                </a:solidFill>
              </a:rPr>
              <a:t>Abstract</a:t>
            </a:r>
            <a:r>
              <a:rPr lang="es-MX" sz="2000" b="1" dirty="0">
                <a:solidFill>
                  <a:schemeClr val="tx1"/>
                </a:solidFill>
              </a:rPr>
              <a:t> Factory</a:t>
            </a:r>
            <a:r>
              <a:rPr lang="es-MX" sz="2000" dirty="0">
                <a:solidFill>
                  <a:schemeClr val="tx1"/>
                </a:solidFill>
              </a:rPr>
              <a:t> proporciona una interfaz para crear familias de objetos relacionados o que dependen entre sí, sin especificar sus clases concretas.</a:t>
            </a:r>
          </a:p>
          <a:p>
            <a:endParaRPr lang="es-MX" sz="2000" dirty="0">
              <a:solidFill>
                <a:schemeClr val="tx1"/>
              </a:solidFill>
            </a:endParaRPr>
          </a:p>
          <a:p>
            <a:r>
              <a:rPr lang="es-AR" sz="2000" b="1" dirty="0">
                <a:solidFill>
                  <a:schemeClr val="tx1"/>
                </a:solidFill>
              </a:rPr>
              <a:t>Problema</a:t>
            </a:r>
            <a:endParaRPr lang="es-AR" sz="2000" dirty="0">
              <a:solidFill>
                <a:schemeClr val="tx1"/>
              </a:solidFill>
            </a:endParaRPr>
          </a:p>
          <a:p>
            <a:r>
              <a:rPr lang="es-AR" sz="2000" dirty="0">
                <a:solidFill>
                  <a:schemeClr val="tx1"/>
                </a:solidFill>
              </a:rPr>
              <a:t>Se necesita instanciar familias de objetos sin generar acoplamiento.</a:t>
            </a:r>
          </a:p>
          <a:p>
            <a:endParaRPr lang="es-AR" sz="2000" dirty="0">
              <a:solidFill>
                <a:schemeClr val="tx1"/>
              </a:solidFill>
            </a:endParaRPr>
          </a:p>
          <a:p>
            <a:r>
              <a:rPr lang="es-MX" sz="2000" b="1" dirty="0">
                <a:solidFill>
                  <a:schemeClr val="tx1"/>
                </a:solidFill>
              </a:rPr>
              <a:t>Solución</a:t>
            </a:r>
            <a:endParaRPr lang="es-MX" sz="2000" dirty="0">
              <a:solidFill>
                <a:schemeClr val="tx1"/>
              </a:solidFill>
            </a:endParaRPr>
          </a:p>
          <a:p>
            <a:r>
              <a:rPr lang="es-MX" sz="2000" dirty="0">
                <a:solidFill>
                  <a:schemeClr val="tx1"/>
                </a:solidFill>
              </a:rPr>
              <a:t>Coordinar la creación de familias de objetos a través de clases factorías concretas. </a:t>
            </a:r>
          </a:p>
          <a:p>
            <a:endParaRPr lang="es-AR" dirty="0">
              <a:solidFill>
                <a:schemeClr val="tx1">
                  <a:lumMod val="85000"/>
                </a:schemeClr>
              </a:solidFill>
            </a:endParaRPr>
          </a:p>
        </p:txBody>
      </p:sp>
      <p:pic>
        <p:nvPicPr>
          <p:cNvPr id="7170" name="Picture 2" descr="Resultado de imagen para fa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505" y="1822190"/>
            <a:ext cx="2685010" cy="220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8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solidFill>
              </a:rPr>
              <a:t>Aplicaciones y diagrama</a:t>
            </a:r>
          </a:p>
          <a:p>
            <a:pPr marL="342900" indent="-342900">
              <a:buFont typeface="Arial" panose="020B0604020202020204" pitchFamily="34" charset="0"/>
              <a:buChar char="•"/>
            </a:pPr>
            <a:r>
              <a:rPr lang="es-MX" sz="2000" dirty="0">
                <a:solidFill>
                  <a:schemeClr val="tx1"/>
                </a:solidFill>
              </a:rPr>
              <a:t>Grupo de controles gráficos para diferentes plataformas (Web, </a:t>
            </a:r>
            <a:r>
              <a:rPr lang="es-MX" sz="2000" dirty="0" err="1">
                <a:solidFill>
                  <a:schemeClr val="tx1"/>
                </a:solidFill>
              </a:rPr>
              <a:t>IoS</a:t>
            </a:r>
            <a:r>
              <a:rPr lang="es-MX" sz="2000" dirty="0">
                <a:solidFill>
                  <a:schemeClr val="tx1"/>
                </a:solidFill>
              </a:rPr>
              <a:t>, Android)</a:t>
            </a:r>
          </a:p>
          <a:p>
            <a:pPr marL="342900" indent="-342900">
              <a:buFont typeface="Arial" panose="020B0604020202020204" pitchFamily="34" charset="0"/>
              <a:buChar char="•"/>
            </a:pPr>
            <a:r>
              <a:rPr lang="es-MX" sz="2000" dirty="0" err="1">
                <a:solidFill>
                  <a:schemeClr val="tx1"/>
                </a:solidFill>
              </a:rPr>
              <a:t>Frameworks</a:t>
            </a:r>
            <a:r>
              <a:rPr lang="es-MX" sz="2000" dirty="0">
                <a:solidFill>
                  <a:schemeClr val="tx1"/>
                </a:solidFill>
              </a:rPr>
              <a:t> (EF, </a:t>
            </a:r>
            <a:r>
              <a:rPr lang="es-MX" sz="2000" dirty="0" err="1">
                <a:solidFill>
                  <a:schemeClr val="tx1"/>
                </a:solidFill>
              </a:rPr>
              <a:t>Hibernate</a:t>
            </a:r>
            <a:r>
              <a:rPr lang="es-MX" sz="2000" dirty="0">
                <a:solidFill>
                  <a:schemeClr val="tx1"/>
                </a:solidFill>
              </a:rPr>
              <a:t>, </a:t>
            </a:r>
            <a:r>
              <a:rPr lang="es-MX" sz="2000" dirty="0" err="1">
                <a:solidFill>
                  <a:schemeClr val="tx1"/>
                </a:solidFill>
              </a:rPr>
              <a:t>Cordova</a:t>
            </a:r>
            <a:r>
              <a:rPr lang="es-MX" sz="2000" dirty="0">
                <a:solidFill>
                  <a:schemeClr val="tx1"/>
                </a:solidFill>
              </a:rPr>
              <a:t>)</a:t>
            </a:r>
            <a:endParaRPr lang="es-AR" sz="2000" dirty="0">
              <a:solidFill>
                <a:schemeClr val="tx1"/>
              </a:solidFill>
            </a:endParaRPr>
          </a:p>
        </p:txBody>
      </p:sp>
      <p:sp>
        <p:nvSpPr>
          <p:cNvPr id="7" name="Título 1"/>
          <p:cNvSpPr txBox="1">
            <a:spLocks/>
          </p:cNvSpPr>
          <p:nvPr/>
        </p:nvSpPr>
        <p:spPr>
          <a:xfrm>
            <a:off x="0" y="0"/>
            <a:ext cx="12191999" cy="98782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ABSTRACT FACTORY</a:t>
            </a:r>
          </a:p>
        </p:txBody>
      </p:sp>
      <p:pic>
        <p:nvPicPr>
          <p:cNvPr id="2050" name="Picture 2" descr="Resultado de imagen para Factory method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58" y="2647170"/>
            <a:ext cx="6657975"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60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1999" cy="987827"/>
          </a:xfrm>
        </p:spPr>
        <p:txBody>
          <a:bodyPr/>
          <a:lstStyle/>
          <a:p>
            <a:pPr algn="ctr"/>
            <a:r>
              <a:rPr lang="es-AR" b="1" dirty="0">
                <a:solidFill>
                  <a:srgbClr val="FFFF00"/>
                </a:solidFill>
              </a:rPr>
              <a:t>BUILDER</a:t>
            </a:r>
          </a:p>
        </p:txBody>
      </p:sp>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dirty="0" err="1">
                <a:solidFill>
                  <a:schemeClr val="tx1">
                    <a:lumMod val="95000"/>
                  </a:schemeClr>
                </a:solidFill>
              </a:rPr>
              <a:t>Builder</a:t>
            </a:r>
            <a:r>
              <a:rPr lang="es-MX" sz="2000" dirty="0">
                <a:solidFill>
                  <a:schemeClr val="tx1">
                    <a:lumMod val="95000"/>
                  </a:schemeClr>
                </a:solidFill>
              </a:rPr>
              <a:t> es un patrón creacional cuyo objetivo es instanciar objetos complejos que generalmente están compuestos por varios elementos y que admiten diversas configuraciones. </a:t>
            </a:r>
          </a:p>
          <a:p>
            <a:endParaRPr lang="es-AR" sz="2000" b="1" dirty="0">
              <a:solidFill>
                <a:schemeClr val="tx1">
                  <a:lumMod val="95000"/>
                </a:schemeClr>
              </a:solidFill>
            </a:endParaRPr>
          </a:p>
          <a:p>
            <a:r>
              <a:rPr lang="es-AR" sz="2000" b="1" dirty="0">
                <a:solidFill>
                  <a:schemeClr val="tx1">
                    <a:lumMod val="95000"/>
                  </a:schemeClr>
                </a:solidFill>
              </a:rPr>
              <a:t>Problema</a:t>
            </a:r>
            <a:endParaRPr lang="es-AR" sz="2000" dirty="0">
              <a:solidFill>
                <a:schemeClr val="tx1">
                  <a:lumMod val="95000"/>
                </a:schemeClr>
              </a:solidFill>
            </a:endParaRPr>
          </a:p>
          <a:p>
            <a:r>
              <a:rPr lang="es-AR" sz="2000" dirty="0">
                <a:solidFill>
                  <a:schemeClr val="tx1">
                    <a:lumMod val="95000"/>
                  </a:schemeClr>
                </a:solidFill>
              </a:rPr>
              <a:t>Se necesita instanciar un objeto complejo compuesto dinámicamente.</a:t>
            </a:r>
          </a:p>
          <a:p>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sz="2000" dirty="0">
                <a:solidFill>
                  <a:schemeClr val="tx1">
                    <a:lumMod val="95000"/>
                  </a:schemeClr>
                </a:solidFill>
              </a:rPr>
              <a:t>Delegar la creación de un objeto complejo a una clase que permita la definición de los componentes de forma dinámica.</a:t>
            </a:r>
          </a:p>
          <a:p>
            <a:endParaRPr lang="es-AR" dirty="0">
              <a:solidFill>
                <a:schemeClr val="tx1">
                  <a:lumMod val="85000"/>
                </a:schemeClr>
              </a:solidFill>
            </a:endParaRPr>
          </a:p>
        </p:txBody>
      </p:sp>
      <p:pic>
        <p:nvPicPr>
          <p:cNvPr id="8194" name="Picture 2" descr="Resultado de imagen para bui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859116" y="1674147"/>
            <a:ext cx="2482214"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1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a:t>
            </a:r>
          </a:p>
          <a:p>
            <a:pPr marL="342900" indent="-342900">
              <a:buFont typeface="Arial" panose="020B0604020202020204" pitchFamily="34" charset="0"/>
              <a:buChar char="•"/>
            </a:pPr>
            <a:r>
              <a:rPr lang="es-MX" sz="2000" dirty="0">
                <a:solidFill>
                  <a:schemeClr val="tx1">
                    <a:lumMod val="95000"/>
                  </a:schemeClr>
                </a:solidFill>
              </a:rPr>
              <a:t>Creación de objetos en </a:t>
            </a:r>
            <a:r>
              <a:rPr lang="es-MX" sz="2000" dirty="0" err="1">
                <a:solidFill>
                  <a:schemeClr val="tx1">
                    <a:lumMod val="95000"/>
                  </a:schemeClr>
                </a:solidFill>
              </a:rPr>
              <a:t>runtime</a:t>
            </a:r>
            <a:r>
              <a:rPr lang="es-MX" sz="2000" dirty="0">
                <a:solidFill>
                  <a:schemeClr val="tx1">
                    <a:lumMod val="95000"/>
                  </a:schemeClr>
                </a:solidFill>
              </a:rPr>
              <a:t> desde la interface de usuario</a:t>
            </a:r>
          </a:p>
          <a:p>
            <a:pPr marL="342900" indent="-342900">
              <a:buFont typeface="Arial" panose="020B0604020202020204" pitchFamily="34" charset="0"/>
              <a:buChar char="•"/>
            </a:pPr>
            <a:r>
              <a:rPr lang="es-MX" sz="2000" dirty="0">
                <a:solidFill>
                  <a:schemeClr val="tx1">
                    <a:lumMod val="95000"/>
                  </a:schemeClr>
                </a:solidFill>
              </a:rPr>
              <a:t>Objetos con atributos opcionales cuya composición final es desconocida de antemano (</a:t>
            </a:r>
            <a:r>
              <a:rPr lang="es-MX" sz="2000" dirty="0" err="1">
                <a:solidFill>
                  <a:schemeClr val="tx1">
                    <a:lumMod val="95000"/>
                  </a:schemeClr>
                </a:solidFill>
              </a:rPr>
              <a:t>Ej</a:t>
            </a:r>
            <a:r>
              <a:rPr lang="es-MX" sz="2000" dirty="0">
                <a:solidFill>
                  <a:schemeClr val="tx1">
                    <a:lumMod val="95000"/>
                  </a:schemeClr>
                </a:solidFill>
              </a:rPr>
              <a:t>: clase de usuario alimentada de AD, importador de archivos de Excel)</a:t>
            </a:r>
          </a:p>
          <a:p>
            <a:endParaRPr lang="es-AR" sz="2000" dirty="0">
              <a:solidFill>
                <a:schemeClr val="tx1">
                  <a:lumMod val="95000"/>
                </a:schemeClr>
              </a:solidFill>
            </a:endParaRP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a:solidFill>
                  <a:srgbClr val="FFFF00"/>
                </a:solidFill>
              </a:rPr>
              <a:t>BUILDER</a:t>
            </a:r>
            <a:endParaRPr lang="es-AR" b="1" dirty="0">
              <a:solidFill>
                <a:srgbClr val="FFFF00"/>
              </a:solidFill>
            </a:endParaRPr>
          </a:p>
        </p:txBody>
      </p:sp>
      <p:pic>
        <p:nvPicPr>
          <p:cNvPr id="4098" name="Picture 2" descr="Resultado de imagen para builde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215" y="2518092"/>
            <a:ext cx="4596937" cy="415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917316"/>
      </p:ext>
    </p:extLst>
  </p:cSld>
  <p:clrMapOvr>
    <a:masterClrMapping/>
  </p:clrMapOvr>
</p:sld>
</file>

<file path=ppt/theme/theme1.xml><?xml version="1.0" encoding="utf-8"?>
<a:theme xmlns:a="http://schemas.openxmlformats.org/drawingml/2006/main" name="Secto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13595</TotalTime>
  <Words>764</Words>
  <Application>Microsoft Office PowerPoint</Application>
  <PresentationFormat>Panorámica</PresentationFormat>
  <Paragraphs>176</Paragraphs>
  <Slides>35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35</vt:i4>
      </vt:variant>
    </vt:vector>
  </HeadingPairs>
  <TitlesOfParts>
    <vt:vector size="39" baseType="lpstr">
      <vt:lpstr>Arial</vt:lpstr>
      <vt:lpstr>Century Gothic</vt:lpstr>
      <vt:lpstr>Wingdings 3</vt:lpstr>
      <vt:lpstr>Sector</vt:lpstr>
      <vt:lpstr>PATRONES DE DISEÑO, PRINCIPIOS SOLID Y ANTIPATRONES</vt:lpstr>
      <vt:lpstr>¿Quién Soy?</vt:lpstr>
      <vt:lpstr>Tipos de patrones de diseño</vt:lpstr>
      <vt:lpstr>¿Qué SON LOS PATRONES DE DISEÑO?</vt:lpstr>
      <vt:lpstr>Patrones creacionales</vt:lpstr>
      <vt:lpstr>ABSTRACT FACTORY</vt:lpstr>
      <vt:lpstr>Presentación de PowerPoint</vt:lpstr>
      <vt:lpstr>BUILDER</vt:lpstr>
      <vt:lpstr>Presentación de PowerPoint</vt:lpstr>
      <vt:lpstr>FACTORY METHOD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 PRINCIPIOS SOLID Y ANTIPATRONES</dc:title>
  <dc:creator>Cristian Dominguez</dc:creator>
  <cp:lastModifiedBy>Cristian Dominguez</cp:lastModifiedBy>
  <cp:revision>81</cp:revision>
  <dcterms:created xsi:type="dcterms:W3CDTF">2018-07-11T12:05:14Z</dcterms:created>
  <dcterms:modified xsi:type="dcterms:W3CDTF">2018-07-25T02:09:45Z</dcterms:modified>
</cp:coreProperties>
</file>